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387" r:id="rId5"/>
    <p:sldId id="423" r:id="rId6"/>
    <p:sldId id="332" r:id="rId7"/>
    <p:sldId id="454" r:id="rId8"/>
    <p:sldId id="284" r:id="rId9"/>
    <p:sldId id="331" r:id="rId10"/>
    <p:sldId id="536" r:id="rId11"/>
    <p:sldId id="535" r:id="rId12"/>
    <p:sldId id="333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ba, Dave" initials="VD" lastIdx="1" clrIdx="0">
    <p:extLst>
      <p:ext uri="{19B8F6BF-5375-455C-9EA6-DF929625EA0E}">
        <p15:presenceInfo xmlns:p15="http://schemas.microsoft.com/office/powerpoint/2012/main" userId="S-1-5-21-1598655912-1060090010-267609253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E9E9E9"/>
    <a:srgbClr val="5C2F92"/>
    <a:srgbClr val="00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780CE-0406-4484-A983-E8DAE9F1C4A3}" v="453" dt="2020-08-20T15:52:57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3883" autoAdjust="0"/>
  </p:normalViewPr>
  <p:slideViewPr>
    <p:cSldViewPr snapToGrid="0" snapToObjects="1">
      <p:cViewPr varScale="1">
        <p:scale>
          <a:sx n="141" d="100"/>
          <a:sy n="141" d="100"/>
        </p:scale>
        <p:origin x="1122" y="126"/>
      </p:cViewPr>
      <p:guideLst/>
    </p:cSldViewPr>
  </p:slideViewPr>
  <p:outlineViewPr>
    <p:cViewPr>
      <p:scale>
        <a:sx n="33" d="100"/>
        <a:sy n="33" d="100"/>
      </p:scale>
      <p:origin x="0" y="-7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56B0-3000-2843-9974-E14E2544A2C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4323-E72C-F542-83B2-5D9FFA70B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E4323-E72C-F542-83B2-5D9FFA70BC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0102D-1A66-445D-9CF0-7D8F4B3F555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60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E4323-E72C-F542-83B2-5D9FFA70BC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5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B3991-8305-E143-B8F3-9216D847F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01B1AD-B8E6-4045-A3AC-16750380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570" y="1065467"/>
            <a:ext cx="5725886" cy="2274603"/>
          </a:xfrm>
          <a:prstGeom prst="rect">
            <a:avLst/>
          </a:prstGeom>
        </p:spPr>
        <p:txBody>
          <a:bodyPr anchor="ctr"/>
          <a:lstStyle>
            <a:lvl1pPr marL="360000" marR="0" indent="-36000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916141-AA75-6E43-9B46-9B6AFA8B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0" y="3768188"/>
            <a:ext cx="4201887" cy="3098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01DB5-59A4-534B-8701-B5AA0648D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50" y="4341193"/>
            <a:ext cx="1788744" cy="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5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4FE693-6F51-8745-BEF7-8BA7438F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5167087" cy="674915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39C66B-6285-F542-9D75-97EA8144C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1" y="1385047"/>
            <a:ext cx="5167086" cy="279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1D847F-64CA-8A48-8D20-C40594CF8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927" y="-54579"/>
            <a:ext cx="835208" cy="1781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FB74B7-F787-1B45-83AB-FBC7D067B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113" y="4501038"/>
            <a:ext cx="1835885" cy="6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D1C42A-8127-394C-878B-F584C64C7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0" y="3283737"/>
            <a:ext cx="1938610" cy="78962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F04F57-8A62-A245-B4E3-7CC4C4F51EC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2786" y="3283737"/>
            <a:ext cx="1938610" cy="78962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2F72BE-7461-AB49-9805-0F624E78EDC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70820" y="3294841"/>
            <a:ext cx="1938610" cy="78962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FB40B-A206-0543-9E9B-0A29B4EE9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570" y="1656956"/>
            <a:ext cx="1938793" cy="1442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14A3BA8-3039-A143-AEA3-91B0294AB5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2603" y="1656956"/>
            <a:ext cx="1938793" cy="1442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6CBE7B-A00E-5B4C-AF43-1B21C3CE0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0453" y="1656956"/>
            <a:ext cx="1938793" cy="1442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20ED68B-C918-5740-AD68-272FE204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5167087" cy="674915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C2DC15-9E30-4241-9BEA-48B8594F5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927" y="-54579"/>
            <a:ext cx="835208" cy="1781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AEC068-CAAB-6142-B323-8C22DFC05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113" y="4501038"/>
            <a:ext cx="1835885" cy="6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BB5507-08CC-8643-B85A-AA1FF5002787}"/>
              </a:ext>
            </a:extLst>
          </p:cNvPr>
          <p:cNvSpPr/>
          <p:nvPr userDrawn="1"/>
        </p:nvSpPr>
        <p:spPr>
          <a:xfrm>
            <a:off x="6850743" y="0"/>
            <a:ext cx="2293257" cy="5143500"/>
          </a:xfrm>
          <a:prstGeom prst="rect">
            <a:avLst/>
          </a:prstGeom>
          <a:gradFill>
            <a:gsLst>
              <a:gs pos="25000">
                <a:schemeClr val="accent1"/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CA0038-4B11-CC4F-B306-E439E9387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1" y="1385047"/>
            <a:ext cx="4087053" cy="279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7AD332-D56C-CF49-B508-4EE615ADB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7629" y="1385046"/>
            <a:ext cx="3644153" cy="27962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8C24D-CA99-534B-A1E6-4BF86F2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5167087" cy="674915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704A7-37AD-1F4C-84C7-F6668692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927" y="-54579"/>
            <a:ext cx="835208" cy="1781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48C8C-06B0-8949-8596-B261AFB07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3350" y="4341193"/>
            <a:ext cx="1788744" cy="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904018-F6EC-CC4A-8BE9-3912B0D5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5167087" cy="674915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941F2-5719-EB40-ADDB-D303FDE85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927" y="-54579"/>
            <a:ext cx="835208" cy="1781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E709C-3C34-5147-975E-079D49191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113" y="4501038"/>
            <a:ext cx="1835885" cy="6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3754A-7843-DE44-83B1-80911BF9E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113" y="4501038"/>
            <a:ext cx="1835885" cy="6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59C1E49-7B79-0D42-926B-C8D0C78AB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168" y="2723920"/>
            <a:ext cx="1425294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6C2D6-83AB-2848-8A47-93F7862482DB}"/>
              </a:ext>
            </a:extLst>
          </p:cNvPr>
          <p:cNvSpPr txBox="1"/>
          <p:nvPr userDrawn="1"/>
        </p:nvSpPr>
        <p:spPr>
          <a:xfrm>
            <a:off x="774608" y="1523591"/>
            <a:ext cx="81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CC2099-9325-2749-8CE0-3CB6BF08E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438499" y="2723920"/>
            <a:ext cx="1425294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D28ABA-0F7A-A341-BF77-1B99510338ED}"/>
              </a:ext>
            </a:extLst>
          </p:cNvPr>
          <p:cNvSpPr txBox="1"/>
          <p:nvPr userDrawn="1"/>
        </p:nvSpPr>
        <p:spPr>
          <a:xfrm>
            <a:off x="2425582" y="1523591"/>
            <a:ext cx="81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F311D2B-3A80-314D-BD2E-9A5BD9B541B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045830" y="2723920"/>
            <a:ext cx="1425294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ED397E-A0B7-734B-B528-994DB35B36CF}"/>
              </a:ext>
            </a:extLst>
          </p:cNvPr>
          <p:cNvSpPr txBox="1"/>
          <p:nvPr userDrawn="1"/>
        </p:nvSpPr>
        <p:spPr>
          <a:xfrm>
            <a:off x="4017550" y="1523591"/>
            <a:ext cx="81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A499621-0C9F-0841-B4B2-9FEC4F03B2F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53161" y="2723920"/>
            <a:ext cx="1425294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7515B8-038F-AF40-9C0A-742E3E73B0EE}"/>
              </a:ext>
            </a:extLst>
          </p:cNvPr>
          <p:cNvSpPr txBox="1"/>
          <p:nvPr userDrawn="1"/>
        </p:nvSpPr>
        <p:spPr>
          <a:xfrm>
            <a:off x="5639021" y="1523591"/>
            <a:ext cx="81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A81B027-C2EF-984A-B511-ECDFD819F47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260490" y="2723920"/>
            <a:ext cx="1425294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114016-C5C3-284E-BAB9-059AC04D04D2}"/>
              </a:ext>
            </a:extLst>
          </p:cNvPr>
          <p:cNvSpPr txBox="1"/>
          <p:nvPr userDrawn="1"/>
        </p:nvSpPr>
        <p:spPr>
          <a:xfrm>
            <a:off x="7260490" y="1523591"/>
            <a:ext cx="81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5865DB-A73B-0141-BC24-05AA48092849}"/>
              </a:ext>
            </a:extLst>
          </p:cNvPr>
          <p:cNvSpPr/>
          <p:nvPr userDrawn="1"/>
        </p:nvSpPr>
        <p:spPr>
          <a:xfrm>
            <a:off x="621135" y="389650"/>
            <a:ext cx="154840" cy="89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579DCF-429C-D74B-A748-63723B50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5167087" cy="674915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6477D0-A77B-6C46-8E0E-14078F0F1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50" y="4341193"/>
            <a:ext cx="1788744" cy="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4383857-A4ED-6B45-921D-1DC6907E6050}"/>
              </a:ext>
            </a:extLst>
          </p:cNvPr>
          <p:cNvSpPr txBox="1"/>
          <p:nvPr userDrawn="1"/>
        </p:nvSpPr>
        <p:spPr>
          <a:xfrm>
            <a:off x="775975" y="1384216"/>
            <a:ext cx="818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52934B-2856-EE48-9C99-197F435F6723}"/>
              </a:ext>
            </a:extLst>
          </p:cNvPr>
          <p:cNvSpPr txBox="1"/>
          <p:nvPr userDrawn="1"/>
        </p:nvSpPr>
        <p:spPr>
          <a:xfrm>
            <a:off x="3144271" y="1384216"/>
            <a:ext cx="818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AD304CB-BA26-9242-B456-7356CE38B67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512566" y="2839321"/>
            <a:ext cx="1974083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BD368A-FC4F-3143-9309-C8CE20BA514E}"/>
              </a:ext>
            </a:extLst>
          </p:cNvPr>
          <p:cNvSpPr txBox="1"/>
          <p:nvPr userDrawn="1"/>
        </p:nvSpPr>
        <p:spPr>
          <a:xfrm>
            <a:off x="5512567" y="1384216"/>
            <a:ext cx="818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A04411-3FBF-894E-819D-39CC7DD02B0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188466" y="2839321"/>
            <a:ext cx="1974083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A921556-412E-7645-94EC-C2D6944EDA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7110" y="2839321"/>
            <a:ext cx="1974083" cy="12890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DE885-70F6-804C-B83F-22AAFD4D0D18}"/>
              </a:ext>
            </a:extLst>
          </p:cNvPr>
          <p:cNvSpPr/>
          <p:nvPr userDrawn="1"/>
        </p:nvSpPr>
        <p:spPr>
          <a:xfrm>
            <a:off x="621135" y="389650"/>
            <a:ext cx="154840" cy="89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874F81-1136-6041-B2D6-09FBE7C6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5167087" cy="674915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3935FC-2881-C744-8363-8F1BA17AA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50" y="4341193"/>
            <a:ext cx="1788744" cy="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0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A0AA7-4E54-5F4D-A7C2-89269D357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3A5D51-2C0D-EE43-92CD-1849B58B6E3F}"/>
              </a:ext>
            </a:extLst>
          </p:cNvPr>
          <p:cNvSpPr txBox="1"/>
          <p:nvPr userDrawn="1"/>
        </p:nvSpPr>
        <p:spPr>
          <a:xfrm>
            <a:off x="834570" y="847314"/>
            <a:ext cx="36068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br>
              <a:rPr lang="en-US" sz="6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BA7A5-CC18-D24B-97E2-4A89B1D7B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36" y="705001"/>
            <a:ext cx="154840" cy="1760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113D9-514B-5142-A513-3E6A4514E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936"/>
          <a:stretch/>
        </p:blipFill>
        <p:spPr>
          <a:xfrm>
            <a:off x="5261622" y="-76200"/>
            <a:ext cx="4044424" cy="4376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FAD91F-D804-E845-8A64-85D6D3821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9297"/>
          <a:stretch/>
        </p:blipFill>
        <p:spPr>
          <a:xfrm>
            <a:off x="7308113" y="4501038"/>
            <a:ext cx="1835885" cy="3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9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B3991-8305-E143-B8F3-9216D847F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2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6x9 title_backgr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81915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425157"/>
            <a:ext cx="9144000" cy="71834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sz="3000"/>
          </a:p>
        </p:txBody>
      </p:sp>
      <p:pic>
        <p:nvPicPr>
          <p:cNvPr id="6" name="Picture 10" descr="Christie_K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697017"/>
            <a:ext cx="1301750" cy="1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76250" y="762000"/>
            <a:ext cx="8191500" cy="1333500"/>
          </a:xfrm>
        </p:spPr>
        <p:txBody>
          <a:bodyPr lIns="91428" tIns="45714" rIns="91428" bIns="45714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76250" y="3524250"/>
            <a:ext cx="8191500" cy="857250"/>
          </a:xfrm>
        </p:spPr>
        <p:txBody>
          <a:bodyPr lIns="91428" tIns="45714" rIns="91428" bIns="45714"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66750" y="4738688"/>
            <a:ext cx="3238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089798" y="4488656"/>
            <a:ext cx="3143250" cy="571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87A9-F6DE-4765-8125-DB814BC8C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2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3613-5B6A-412A-8E7F-3B40A5C9E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1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57250"/>
            <a:ext cx="4286250" cy="342900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857250"/>
            <a:ext cx="4286250" cy="342900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F86B-F9ED-4D58-BFA6-2E29B68A4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3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B3991-8305-E143-B8F3-9216D847F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B3991-8305-E143-B8F3-9216D847F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0F7DCA-D355-8441-873E-3F80016A2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5756" y="-1668695"/>
            <a:ext cx="4001559" cy="6146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A0186-CF4C-7846-9608-6C49538E8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5756" y="-1675160"/>
            <a:ext cx="4001559" cy="61468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701B1AD-B8E6-4045-A3AC-16750380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780654"/>
            <a:ext cx="4201887" cy="772376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6487040-8246-0D4C-9BDC-2EDA6E0C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0" y="1664098"/>
            <a:ext cx="4201887" cy="3098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C29539-CD5F-ED43-8F05-41C5AD73D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5023" y="2119313"/>
            <a:ext cx="4202115" cy="260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4922F2-9FF0-7B49-890A-C2B2A2E2E3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536" y="704996"/>
            <a:ext cx="154840" cy="1760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E75F5-B91D-6B4D-A3A0-60F736152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0147"/>
          <a:stretch/>
        </p:blipFill>
        <p:spPr>
          <a:xfrm>
            <a:off x="7308113" y="4501038"/>
            <a:ext cx="1835885" cy="3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2B3635A-DB49-B74F-8615-0DADFB8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5167087" cy="674915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B154D-5DCA-4147-A9B1-BE4635015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571" y="1385046"/>
            <a:ext cx="2942952" cy="290456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chemeClr val="accent2"/>
              </a:buClr>
              <a:buFont typeface="System Font Regular"/>
              <a:buChar char="›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42C8B4-4476-1542-B80A-9A6D6BB0E5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5326" y="1385046"/>
            <a:ext cx="2942952" cy="290456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chemeClr val="accent2"/>
              </a:buClr>
              <a:buFont typeface="System Font Regular"/>
              <a:buChar char="›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5E603-224E-D94B-8F90-8202DA629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927" y="-54579"/>
            <a:ext cx="835208" cy="1781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5BF51-0303-624D-8951-DB7BBF83BC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113" y="4501038"/>
            <a:ext cx="1835885" cy="6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0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10000">
              <a:schemeClr val="accent1"/>
            </a:gs>
            <a:gs pos="99000">
              <a:schemeClr val="accent2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01B1AD-B8E6-4045-A3AC-16750380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570" y="780653"/>
            <a:ext cx="5725886" cy="2274603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032B0-E0FB-9748-B017-4DD1A1D19255}"/>
              </a:ext>
            </a:extLst>
          </p:cNvPr>
          <p:cNvSpPr/>
          <p:nvPr userDrawn="1"/>
        </p:nvSpPr>
        <p:spPr>
          <a:xfrm>
            <a:off x="624537" y="704995"/>
            <a:ext cx="154840" cy="250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47E25-623A-E24E-8989-F4C5C0A60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50" y="4341193"/>
            <a:ext cx="1788744" cy="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01B1AD-B8E6-4045-A3AC-16750380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570" y="1065467"/>
            <a:ext cx="5725886" cy="2274603"/>
          </a:xfrm>
          <a:prstGeom prst="rect">
            <a:avLst/>
          </a:prstGeom>
        </p:spPr>
        <p:txBody>
          <a:bodyPr anchor="ctr"/>
          <a:lstStyle>
            <a:lvl1pPr marL="360000" marR="0" indent="-36000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916141-AA75-6E43-9B46-9B6AFA8B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0" y="3768188"/>
            <a:ext cx="4201887" cy="3098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92FB1-F2F3-A845-8747-A9E3D5AEC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50" y="4341193"/>
            <a:ext cx="1788744" cy="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1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01B1AD-B8E6-4045-A3AC-16750380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570" y="1065467"/>
            <a:ext cx="5725886" cy="2274603"/>
          </a:xfrm>
          <a:prstGeom prst="rect">
            <a:avLst/>
          </a:prstGeom>
        </p:spPr>
        <p:txBody>
          <a:bodyPr anchor="ctr"/>
          <a:lstStyle>
            <a:lvl1pPr marL="360000" marR="0" indent="-36000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916141-AA75-6E43-9B46-9B6AFA8B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0" y="3768188"/>
            <a:ext cx="4201887" cy="3098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AA651-C368-7D44-B58E-D47FCE173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50" y="4341193"/>
            <a:ext cx="1788744" cy="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62" r:id="rId5"/>
    <p:sldLayoutId id="2147483682" r:id="rId6"/>
    <p:sldLayoutId id="2147483672" r:id="rId7"/>
    <p:sldLayoutId id="2147483680" r:id="rId8"/>
    <p:sldLayoutId id="2147483686" r:id="rId9"/>
    <p:sldLayoutId id="2147483687" r:id="rId10"/>
    <p:sldLayoutId id="2147483663" r:id="rId11"/>
    <p:sldLayoutId id="2147483681" r:id="rId12"/>
    <p:sldLayoutId id="2147483673" r:id="rId13"/>
    <p:sldLayoutId id="2147483678" r:id="rId14"/>
    <p:sldLayoutId id="2147483679" r:id="rId15"/>
    <p:sldLayoutId id="2147483675" r:id="rId16"/>
    <p:sldLayoutId id="2147483677" r:id="rId17"/>
    <p:sldLayoutId id="2147483685" r:id="rId18"/>
    <p:sldLayoutId id="2147483676" r:id="rId19"/>
    <p:sldLayoutId id="2147483691" r:id="rId20"/>
    <p:sldLayoutId id="2147483692" r:id="rId21"/>
    <p:sldLayoutId id="214748369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target-arrow-bulls-eye-bullseye-2070972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D637A-3691-4CEE-8909-9C71A1C2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" y="4817"/>
            <a:ext cx="9135437" cy="5138683"/>
          </a:xfrm>
          <a:prstGeom prst="rect">
            <a:avLst/>
          </a:prstGeom>
        </p:spPr>
      </p:pic>
      <p:sp>
        <p:nvSpPr>
          <p:cNvPr id="7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5" y="1708209"/>
            <a:ext cx="3527535" cy="343529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384284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9AFFB4D-B86E-4DA7-A6EE-46BE9B2A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59" y="2423948"/>
            <a:ext cx="3002287" cy="13755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altLang="en-US" sz="1800" b="0" i="1" dirty="0">
                <a:solidFill>
                  <a:schemeClr val="tx1"/>
                </a:solidFill>
              </a:rPr>
              <a:t>Introducing</a:t>
            </a:r>
            <a:r>
              <a:rPr lang="en-US" altLang="en-US" sz="2400" b="0" i="1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Access II Series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Discrete LCD panels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August 2020</a:t>
            </a:r>
            <a:endParaRPr lang="en-US" altLang="en-US" sz="2400" b="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020029-F454-4095-AA48-971DE796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551" y="4101243"/>
            <a:ext cx="1835885" cy="6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186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65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45CC-E943-4ADB-98DD-C74BDC2F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6702506" cy="674915"/>
          </a:xfrm>
        </p:spPr>
        <p:txBody>
          <a:bodyPr/>
          <a:lstStyle/>
          <a:p>
            <a:r>
              <a:rPr lang="en-US" dirty="0"/>
              <a:t>Full-featured discrete LCD displays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513EA-60CC-4AD4-8ED8-F269C78E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0" y="1385047"/>
            <a:ext cx="5480989" cy="2796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Christie® Access II Series is the ideal solution when you need an affordable, performance-focused display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Perfect for meetings rooms and retail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II Series combines professional features in a sleek budget-friendly platform</a:t>
            </a:r>
            <a:endParaRPr lang="en-US" sz="2000" b="1" dirty="0"/>
          </a:p>
          <a:p>
            <a:r>
              <a:rPr lang="en-US" sz="2000" dirty="0"/>
              <a:t> </a:t>
            </a: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7F114-4E03-4B84-9ECB-4F3C1CCB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866" y="910272"/>
            <a:ext cx="3360420" cy="188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2F2AE-8B39-4B38-993C-0BA665E51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866" y="2577205"/>
            <a:ext cx="3360420" cy="1889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1E921-ABC9-439B-91B7-A07B0570E07D}"/>
              </a:ext>
            </a:extLst>
          </p:cNvPr>
          <p:cNvSpPr txBox="1"/>
          <p:nvPr/>
        </p:nvSpPr>
        <p:spPr>
          <a:xfrm>
            <a:off x="6695466" y="2450247"/>
            <a:ext cx="18822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i="1" dirty="0"/>
              <a:t>Updated</a:t>
            </a:r>
            <a:r>
              <a:rPr lang="en-US" sz="1050" dirty="0"/>
              <a:t> 86” panel (UHD862-L)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5CBAB-6B57-4F0B-971F-A6A4BC72061F}"/>
              </a:ext>
            </a:extLst>
          </p:cNvPr>
          <p:cNvSpPr txBox="1"/>
          <p:nvPr/>
        </p:nvSpPr>
        <p:spPr>
          <a:xfrm>
            <a:off x="6686496" y="4048214"/>
            <a:ext cx="18822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i="1" dirty="0"/>
              <a:t>Updated</a:t>
            </a:r>
            <a:r>
              <a:rPr lang="en-US" sz="1050" dirty="0"/>
              <a:t> 75” panel (UHD862-L)</a:t>
            </a:r>
          </a:p>
        </p:txBody>
      </p:sp>
    </p:spTree>
    <p:extLst>
      <p:ext uri="{BB962C8B-B14F-4D97-AF65-F5344CB8AC3E}">
        <p14:creationId xmlns:p14="http://schemas.microsoft.com/office/powerpoint/2010/main" val="104596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7456-46B2-45A0-A61A-D6A79F95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6196560" cy="674915"/>
          </a:xfrm>
        </p:spPr>
        <p:txBody>
          <a:bodyPr/>
          <a:lstStyle/>
          <a:p>
            <a:r>
              <a:rPr lang="en-US" dirty="0"/>
              <a:t>A great fit in the professional </a:t>
            </a:r>
            <a:br>
              <a:rPr lang="en-US" dirty="0"/>
            </a:br>
            <a:r>
              <a:rPr lang="en-US" dirty="0"/>
              <a:t>large format LCD market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718179-22F0-43FB-8EF2-CE7DEA2078AC}"/>
              </a:ext>
            </a:extLst>
          </p:cNvPr>
          <p:cNvCxnSpPr>
            <a:cxnSpLocks/>
          </p:cNvCxnSpPr>
          <p:nvPr/>
        </p:nvCxnSpPr>
        <p:spPr>
          <a:xfrm>
            <a:off x="1219200" y="4267200"/>
            <a:ext cx="6726865" cy="5670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50AC98-9DB1-4F01-8B2E-D56EB6288412}"/>
              </a:ext>
            </a:extLst>
          </p:cNvPr>
          <p:cNvCxnSpPr>
            <a:cxnSpLocks/>
          </p:cNvCxnSpPr>
          <p:nvPr/>
        </p:nvCxnSpPr>
        <p:spPr>
          <a:xfrm flipH="1" flipV="1">
            <a:off x="1197935" y="1276709"/>
            <a:ext cx="21265" cy="299049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0E78C5E-5ADC-4CE0-BFF3-828DAD9D0486}"/>
              </a:ext>
            </a:extLst>
          </p:cNvPr>
          <p:cNvSpPr txBox="1"/>
          <p:nvPr/>
        </p:nvSpPr>
        <p:spPr>
          <a:xfrm>
            <a:off x="4183811" y="4468483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DEBEA-5A2C-44E8-A66C-75D45934CCF3}"/>
              </a:ext>
            </a:extLst>
          </p:cNvPr>
          <p:cNvSpPr txBox="1"/>
          <p:nvPr/>
        </p:nvSpPr>
        <p:spPr>
          <a:xfrm>
            <a:off x="425870" y="2524758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Price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4F0927-813F-4766-840B-62185F071D58}"/>
              </a:ext>
            </a:extLst>
          </p:cNvPr>
          <p:cNvSpPr/>
          <p:nvPr/>
        </p:nvSpPr>
        <p:spPr>
          <a:xfrm>
            <a:off x="1536788" y="3123263"/>
            <a:ext cx="1544129" cy="674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Prosumer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8E52A-3CDB-4897-9A83-5F9583CF6912}"/>
              </a:ext>
            </a:extLst>
          </p:cNvPr>
          <p:cNvSpPr txBox="1"/>
          <p:nvPr/>
        </p:nvSpPr>
        <p:spPr>
          <a:xfrm>
            <a:off x="1797471" y="4019910"/>
            <a:ext cx="145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250-350 Nits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A9F70-320B-43A2-A79B-A54F327FE03B}"/>
              </a:ext>
            </a:extLst>
          </p:cNvPr>
          <p:cNvSpPr txBox="1"/>
          <p:nvPr/>
        </p:nvSpPr>
        <p:spPr>
          <a:xfrm>
            <a:off x="4268638" y="4017035"/>
            <a:ext cx="145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300-450 Nits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92F3E-389F-4AC2-870E-D319ACA7B229}"/>
              </a:ext>
            </a:extLst>
          </p:cNvPr>
          <p:cNvSpPr txBox="1"/>
          <p:nvPr/>
        </p:nvSpPr>
        <p:spPr>
          <a:xfrm>
            <a:off x="6616878" y="3990201"/>
            <a:ext cx="145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500-700 Nits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F697D8-85CB-4DC9-A49A-835DE477F300}"/>
              </a:ext>
            </a:extLst>
          </p:cNvPr>
          <p:cNvSpPr/>
          <p:nvPr/>
        </p:nvSpPr>
        <p:spPr>
          <a:xfrm>
            <a:off x="3130553" y="1318342"/>
            <a:ext cx="3313680" cy="2514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Commercial Display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5C7F03-5759-48D9-9AA0-C4B85449DBA1}"/>
              </a:ext>
            </a:extLst>
          </p:cNvPr>
          <p:cNvSpPr/>
          <p:nvPr/>
        </p:nvSpPr>
        <p:spPr>
          <a:xfrm>
            <a:off x="6486763" y="1318342"/>
            <a:ext cx="1963943" cy="76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Advanced Performance Commercial Displays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B929C9B-AC33-40DD-A8D6-C57CA696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1607" y="2303006"/>
            <a:ext cx="956259" cy="92790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DA4E5C-E026-43C9-A30C-471FD232EB05}"/>
              </a:ext>
            </a:extLst>
          </p:cNvPr>
          <p:cNvSpPr txBox="1"/>
          <p:nvPr/>
        </p:nvSpPr>
        <p:spPr>
          <a:xfrm>
            <a:off x="7138059" y="2611149"/>
            <a:ext cx="113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Access II Series 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B8D4B5F4-06BF-49CF-A2EB-D4B9A7086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7400" y="2219427"/>
            <a:ext cx="2181375" cy="6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BC88-1A8F-444E-A795-F2297C9C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II Series is great for many</a:t>
            </a:r>
            <a:br>
              <a:rPr lang="en-US" dirty="0"/>
            </a:br>
            <a:r>
              <a:rPr lang="en-US" dirty="0"/>
              <a:t>markets &amp; applications! </a:t>
            </a:r>
          </a:p>
        </p:txBody>
      </p:sp>
      <p:sp>
        <p:nvSpPr>
          <p:cNvPr id="4" name="TextBox 32">
            <a:extLst>
              <a:ext uri="{FF2B5EF4-FFF2-40B4-BE49-F238E27FC236}">
                <a16:creationId xmlns:a16="http://schemas.microsoft.com/office/drawing/2014/main" id="{9627CEE7-0C71-4314-9731-096457E6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22" y="3612209"/>
            <a:ext cx="3104326" cy="99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0" tIns="36575" rIns="73150" bIns="36575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200" b="1" i="1"/>
              <a:t>Corporate – Conference &amp; Boardrooms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Meeting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War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Visualization labs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500CB560-34B9-49F6-A104-7CC3FCC1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606" y="3622993"/>
            <a:ext cx="1926206" cy="99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0" tIns="36575" rIns="73150" bIns="36575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200" b="1" i="1"/>
              <a:t>Digital Signage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Retail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Museums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Public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/>
              <a:t>Education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5E7367-A566-435E-BD94-9E5F5410A5F2}"/>
              </a:ext>
            </a:extLst>
          </p:cNvPr>
          <p:cNvGrpSpPr/>
          <p:nvPr/>
        </p:nvGrpSpPr>
        <p:grpSpPr>
          <a:xfrm>
            <a:off x="1002122" y="1309219"/>
            <a:ext cx="7082430" cy="2178321"/>
            <a:chOff x="744945" y="1516393"/>
            <a:chExt cx="7082430" cy="21783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3EA535-F45C-4B74-B7CE-E4440C461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945" y="1516393"/>
              <a:ext cx="3517965" cy="21720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250A04-3899-4B89-AB27-CBE76526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1709" y="1516393"/>
              <a:ext cx="3265666" cy="2178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35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A0B95C7-A9DB-D24F-AE02-106D79CC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7458530" cy="67491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Next Generation Access Series</a:t>
            </a:r>
            <a:br>
              <a:rPr lang="en-US" altLang="en-US" dirty="0"/>
            </a:br>
            <a:r>
              <a:rPr lang="en-US" altLang="en-US" dirty="0"/>
              <a:t>Key features </a:t>
            </a:r>
            <a:endParaRPr lang="da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263080-8997-F84A-8B3E-C43E8F90C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71" y="1385047"/>
            <a:ext cx="4947664" cy="2796292"/>
          </a:xfrm>
        </p:spPr>
        <p:txBody>
          <a:bodyPr/>
          <a:lstStyle/>
          <a:p>
            <a:pPr marL="294300" indent="-285750">
              <a:buFont typeface="Arial" panose="020B0604020202020204" pitchFamily="34" charset="0"/>
              <a:buChar char="•"/>
            </a:pPr>
            <a:r>
              <a:rPr lang="en-US" dirty="0"/>
              <a:t>Competitively priced lineup of standard  performance 4k commercial displays</a:t>
            </a:r>
          </a:p>
          <a:p>
            <a:pPr marL="294300" indent="-285750">
              <a:buFont typeface="Arial" panose="020B0604020202020204" pitchFamily="34" charset="0"/>
              <a:buChar char="•"/>
            </a:pPr>
            <a:r>
              <a:rPr lang="en-US" dirty="0"/>
              <a:t>Range of sizes 55”, 65”, 75”, 86”, and 98” </a:t>
            </a:r>
          </a:p>
          <a:p>
            <a:pPr marL="294300" indent="-285750">
              <a:buFont typeface="Arial" panose="020B0604020202020204" pitchFamily="34" charset="0"/>
              <a:buChar char="•"/>
            </a:pPr>
            <a:r>
              <a:rPr lang="en-US" dirty="0"/>
              <a:t>400-500 nits brightness – brightest in category!</a:t>
            </a:r>
          </a:p>
          <a:p>
            <a:pPr marL="294300" indent="-285750">
              <a:buFont typeface="Arial" panose="020B0604020202020204" pitchFamily="34" charset="0"/>
              <a:buChar char="•"/>
            </a:pPr>
            <a:r>
              <a:rPr lang="en-US" dirty="0"/>
              <a:t>Latest connectivity (HDMI 2.0, DP, USB-C)</a:t>
            </a:r>
          </a:p>
          <a:p>
            <a:pPr marL="294300" indent="-285750">
              <a:buFont typeface="Arial" panose="020B0604020202020204" pitchFamily="34" charset="0"/>
              <a:buChar char="•"/>
            </a:pPr>
            <a:r>
              <a:rPr lang="en-US" dirty="0"/>
              <a:t>Attractive slim design that is ADA compliant </a:t>
            </a:r>
          </a:p>
          <a:p>
            <a:pPr marL="294300" indent="-285750">
              <a:buFont typeface="Arial" panose="020B0604020202020204" pitchFamily="34" charset="0"/>
              <a:buChar char="•"/>
            </a:pPr>
            <a:r>
              <a:rPr lang="en-US" dirty="0"/>
              <a:t>OPS for flexible expansion </a:t>
            </a:r>
          </a:p>
          <a:p>
            <a:pPr marL="294300" indent="-285750">
              <a:buFont typeface="Arial" panose="020B0604020202020204" pitchFamily="34" charset="0"/>
              <a:buChar char="•"/>
            </a:pPr>
            <a:r>
              <a:rPr lang="en-US" dirty="0"/>
              <a:t>Crestron connected, Source Failover, CEC, Miracast</a:t>
            </a:r>
            <a:endParaRPr lang="da" dirty="0"/>
          </a:p>
          <a:p>
            <a:pPr marL="180000" indent="-171450">
              <a:buClr>
                <a:schemeClr val="accent1"/>
              </a:buClr>
              <a:buFont typeface="System Font Regular"/>
              <a:buChar char="›"/>
            </a:pPr>
            <a:endParaRPr lang="d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660B5-7A94-4E6F-A7F3-AB5BBB797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656" y="1425435"/>
            <a:ext cx="2892909" cy="26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8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A815-31AE-4226-BAB2-627A926E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6850424" cy="674915"/>
          </a:xfrm>
        </p:spPr>
        <p:txBody>
          <a:bodyPr/>
          <a:lstStyle/>
          <a:p>
            <a:r>
              <a:rPr lang="en-US" dirty="0"/>
              <a:t>Feature improvements from generation I to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D51C-2C21-48F1-B6C0-1B44CAEB1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571" y="1385046"/>
            <a:ext cx="3180754" cy="29045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Smaller bezel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Slimmer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Modern input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4k@60Hz on DP 1.2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HDR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55” and 65” improved brightness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46AF9-845F-458D-ACAC-30866B43A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5325" y="1385046"/>
            <a:ext cx="3770521" cy="29045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Improved power standby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ADA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Optional Wi-Fi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Low latency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Real time Scheduled commands (On/Off)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Wi-Fi available via optional dongle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6A5A-2492-4842-9E0D-0782F9EB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8851"/>
            <a:ext cx="6763018" cy="674915"/>
          </a:xfrm>
        </p:spPr>
        <p:txBody>
          <a:bodyPr/>
          <a:lstStyle/>
          <a:p>
            <a:r>
              <a:rPr lang="en-US" dirty="0"/>
              <a:t>Access II Series summary of specifications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0B1B87-5AED-4C84-BDA8-85D6B58FCBB2}"/>
              </a:ext>
            </a:extLst>
          </p:cNvPr>
          <p:cNvGraphicFramePr>
            <a:graphicFrameLocks noGrp="1"/>
          </p:cNvGraphicFramePr>
          <p:nvPr/>
        </p:nvGraphicFramePr>
        <p:xfrm>
          <a:off x="985838" y="1079179"/>
          <a:ext cx="7793833" cy="393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87">
                  <a:extLst>
                    <a:ext uri="{9D8B030D-6E8A-4147-A177-3AD203B41FA5}">
                      <a16:colId xmlns:a16="http://schemas.microsoft.com/office/drawing/2014/main" val="1315616895"/>
                    </a:ext>
                  </a:extLst>
                </a:gridCol>
                <a:gridCol w="1454957">
                  <a:extLst>
                    <a:ext uri="{9D8B030D-6E8A-4147-A177-3AD203B41FA5}">
                      <a16:colId xmlns:a16="http://schemas.microsoft.com/office/drawing/2014/main" val="1805081369"/>
                    </a:ext>
                  </a:extLst>
                </a:gridCol>
                <a:gridCol w="1298972">
                  <a:extLst>
                    <a:ext uri="{9D8B030D-6E8A-4147-A177-3AD203B41FA5}">
                      <a16:colId xmlns:a16="http://schemas.microsoft.com/office/drawing/2014/main" val="929718222"/>
                    </a:ext>
                  </a:extLst>
                </a:gridCol>
                <a:gridCol w="1298972">
                  <a:extLst>
                    <a:ext uri="{9D8B030D-6E8A-4147-A177-3AD203B41FA5}">
                      <a16:colId xmlns:a16="http://schemas.microsoft.com/office/drawing/2014/main" val="2645272670"/>
                    </a:ext>
                  </a:extLst>
                </a:gridCol>
                <a:gridCol w="1362074">
                  <a:extLst>
                    <a:ext uri="{9D8B030D-6E8A-4147-A177-3AD203B41FA5}">
                      <a16:colId xmlns:a16="http://schemas.microsoft.com/office/drawing/2014/main" val="892580155"/>
                    </a:ext>
                  </a:extLst>
                </a:gridCol>
                <a:gridCol w="1235871">
                  <a:extLst>
                    <a:ext uri="{9D8B030D-6E8A-4147-A177-3AD203B41FA5}">
                      <a16:colId xmlns:a16="http://schemas.microsoft.com/office/drawing/2014/main" val="2279590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UHD552-L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UHD652-L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UHD752-L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UHD862-L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UHD982-P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5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98”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Brightness (</a:t>
                      </a:r>
                      <a:r>
                        <a:rPr lang="en-US" dirty="0" err="1"/>
                        <a:t>Typ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nits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 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410 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350 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0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Orientation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Landscape Only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Landscape and Portrait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1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 per day/ 7 days a week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4x HDMI 2.0, DP 1.2, VGA, </a:t>
                      </a:r>
                      <a:r>
                        <a:rPr lang="en-US" dirty="0" err="1"/>
                        <a:t>YPbPr</a:t>
                      </a:r>
                      <a:r>
                        <a:rPr lang="en-US" dirty="0"/>
                        <a:t>, USB-C, OPS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17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RS232, Ethernet, IR, Crestron Connected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4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1238 x 711 x 63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1455 x 834 x 71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1684 x 967 x 100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1928 x 1099 x 80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2236 x 1292 x 98mm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18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/>
                        <a:t>HDR10 support, Auto source switching, HDMI and DP1.2 Output, Video wall mode,  USB Media playback, Wake on LAN, SB327 compliance , On/off scheduling, CEC, 10W built-in speakers, removable handles and badging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0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8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05" y="488679"/>
            <a:ext cx="3492539" cy="674915"/>
          </a:xfrm>
        </p:spPr>
        <p:txBody>
          <a:bodyPr/>
          <a:lstStyle/>
          <a:p>
            <a:r>
              <a:rPr lang="en-US" altLang="en-US" kern="0" dirty="0"/>
              <a:t>A full discrete line-up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721949" y="4453263"/>
            <a:ext cx="5436804" cy="5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V="1">
            <a:off x="721949" y="1596908"/>
            <a:ext cx="0" cy="2856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38328" y="2394993"/>
            <a:ext cx="492443" cy="9656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9501" y="4426155"/>
            <a:ext cx="211628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8111" y="2239229"/>
            <a:ext cx="1007706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5" b="1">
                <a:solidFill>
                  <a:schemeClr val="bg1"/>
                </a:solidFill>
              </a:rPr>
              <a:t>FHD55-XE- 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0807" y="2820607"/>
            <a:ext cx="2660537" cy="150940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rIns="45000" rtlCol="0" anchor="t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II Series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1545" y="2176791"/>
            <a:ext cx="201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Price-competitive, industry standard performance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79692" y="1162640"/>
            <a:ext cx="19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performance,   non-RF &amp; TAA compliant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360F38-B92D-4E1F-B5C6-4DD429E9042D}"/>
              </a:ext>
            </a:extLst>
          </p:cNvPr>
          <p:cNvSpPr txBox="1"/>
          <p:nvPr/>
        </p:nvSpPr>
        <p:spPr>
          <a:xfrm>
            <a:off x="1254440" y="3159482"/>
            <a:ext cx="1919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55”, 65”, 75”, 86” &amp; 98”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69FA21-74A0-46F0-9454-4708533D6FBB}"/>
              </a:ext>
            </a:extLst>
          </p:cNvPr>
          <p:cNvGrpSpPr/>
          <p:nvPr/>
        </p:nvGrpSpPr>
        <p:grpSpPr>
          <a:xfrm>
            <a:off x="3793273" y="1659333"/>
            <a:ext cx="3000605" cy="1681245"/>
            <a:chOff x="2684021" y="1954867"/>
            <a:chExt cx="3259573" cy="1681245"/>
          </a:xfrm>
        </p:grpSpPr>
        <p:grpSp>
          <p:nvGrpSpPr>
            <p:cNvPr id="15" name="Group 14"/>
            <p:cNvGrpSpPr/>
            <p:nvPr/>
          </p:nvGrpSpPr>
          <p:grpSpPr>
            <a:xfrm>
              <a:off x="2684021" y="1954867"/>
              <a:ext cx="3259573" cy="1681245"/>
              <a:chOff x="2507646" y="1874900"/>
              <a:chExt cx="3259573" cy="16812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507646" y="1874900"/>
                <a:ext cx="3259573" cy="168124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nl-B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6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Secure Series  </a:t>
                </a:r>
              </a:p>
              <a:p>
                <a:pPr algn="ctr"/>
                <a:endParaRPr lang="en-US" sz="1375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35293" y="2288130"/>
                <a:ext cx="27973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55”, 65”, 75” &amp; 86”      98” (SUHD983-P)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65D4EB-633D-43F4-A868-3234B9063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6774" y="2724470"/>
              <a:ext cx="1305770" cy="72420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59D53E5-A495-4F7F-91D8-A562A0BD9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0503" y="2788855"/>
              <a:ext cx="1094676" cy="639701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4F48DB8-E079-4028-8B90-87E3A39E3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27" y="1826010"/>
            <a:ext cx="752733" cy="2207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B1C92B-E330-475A-958E-C07AE868F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440" y="3309014"/>
            <a:ext cx="1887339" cy="10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0323" y="0"/>
            <a:ext cx="4703677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2A815-31AE-4226-BAB2-627A926E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598833"/>
            <a:ext cx="3836575" cy="9837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4400" dirty="0">
                <a:solidFill>
                  <a:srgbClr val="000000"/>
                </a:solidFill>
              </a:rPr>
              <a:t>Christie offers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D51C-2C21-48F1-B6C0-1B44CAEB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747" y="1704107"/>
            <a:ext cx="3530103" cy="28416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Competitively priced high performance products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Highest brightness in product category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More and better input connectivity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full line of display technologies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Complete system solution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6" y="442976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8F22E-725A-4D8E-84CB-DEF49DF97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16094" b="2"/>
          <a:stretch/>
        </p:blipFill>
        <p:spPr>
          <a:xfrm>
            <a:off x="5169988" y="577527"/>
            <a:ext cx="3974012" cy="457307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233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3B3EA"/>
      </a:accent1>
      <a:accent2>
        <a:srgbClr val="B1D349"/>
      </a:accent2>
      <a:accent3>
        <a:srgbClr val="00AB4E"/>
      </a:accent3>
      <a:accent4>
        <a:srgbClr val="005F9E"/>
      </a:accent4>
      <a:accent5>
        <a:srgbClr val="FFFFFF"/>
      </a:accent5>
      <a:accent6>
        <a:srgbClr val="FFFFFF"/>
      </a:accent6>
      <a:hlink>
        <a:srgbClr val="13B3EA"/>
      </a:hlink>
      <a:folHlink>
        <a:srgbClr val="005E9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BCE42F3A3E4A84ADE27DE04EBA0C" ma:contentTypeVersion="13" ma:contentTypeDescription="Create a new document." ma:contentTypeScope="" ma:versionID="ae88676db065d935b8420c98224db65a">
  <xsd:schema xmlns:xsd="http://www.w3.org/2001/XMLSchema" xmlns:xs="http://www.w3.org/2001/XMLSchema" xmlns:p="http://schemas.microsoft.com/office/2006/metadata/properties" xmlns:ns3="5ee6af27-3679-4d80-895f-5ef959ecacbe" xmlns:ns4="b410d734-bab8-421e-a3f4-f2be09b9f6de" targetNamespace="http://schemas.microsoft.com/office/2006/metadata/properties" ma:root="true" ma:fieldsID="b1ba213d44154db417abafc6af79ccdf" ns3:_="" ns4:_="">
    <xsd:import namespace="5ee6af27-3679-4d80-895f-5ef959ecacbe"/>
    <xsd:import namespace="b410d734-bab8-421e-a3f4-f2be09b9f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6af27-3679-4d80-895f-5ef959eca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d734-bab8-421e-a3f4-f2be09b9f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C6A26-A6BE-425F-BDE1-8529975BD5EB}">
  <ds:schemaRefs>
    <ds:schemaRef ds:uri="http://schemas.microsoft.com/office/infopath/2007/PartnerControls"/>
    <ds:schemaRef ds:uri="b410d734-bab8-421e-a3f4-f2be09b9f6d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ee6af27-3679-4d80-895f-5ef959ecacb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A1C136-2FC3-43FD-800E-C5D47E09C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e6af27-3679-4d80-895f-5ef959ecacbe"/>
    <ds:schemaRef ds:uri="b410d734-bab8-421e-a3f4-f2be09b9f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4C441E-18C5-4E4F-97F3-29D2AAE23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477</Words>
  <Application>Microsoft Office PowerPoint</Application>
  <PresentationFormat>On-screen Show (16:9)</PresentationFormat>
  <Paragraphs>107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System Font Regular</vt:lpstr>
      <vt:lpstr>Office Theme</vt:lpstr>
      <vt:lpstr>Introducing  Access II Series Discrete LCD panels August 2020</vt:lpstr>
      <vt:lpstr>Full-featured discrete LCD displays </vt:lpstr>
      <vt:lpstr>A great fit in the professional  large format LCD market</vt:lpstr>
      <vt:lpstr>Access II Series is great for many markets &amp; applications! </vt:lpstr>
      <vt:lpstr>Next Generation Access Series Key features </vt:lpstr>
      <vt:lpstr>Feature improvements from generation I to II</vt:lpstr>
      <vt:lpstr>Access II Series summary of specifications</vt:lpstr>
      <vt:lpstr>A full discrete line-up</vt:lpstr>
      <vt:lpstr>Christie offers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 Access II Series Discrete LCD panels August 2020</dc:title>
  <dc:creator>Veroba, Dave</dc:creator>
  <cp:lastModifiedBy>Coleman, Steve</cp:lastModifiedBy>
  <cp:revision>2</cp:revision>
  <dcterms:created xsi:type="dcterms:W3CDTF">2020-08-20T15:36:37Z</dcterms:created>
  <dcterms:modified xsi:type="dcterms:W3CDTF">2020-09-03T17:05:46Z</dcterms:modified>
</cp:coreProperties>
</file>